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0" r:id="rId1"/>
  </p:sldMasterIdLst>
  <p:sldIdLst>
    <p:sldId id="258" r:id="rId2"/>
    <p:sldId id="262" r:id="rId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681"/>
  </p:normalViewPr>
  <p:slideViewPr>
    <p:cSldViewPr snapToGrid="0" snapToObjects="1">
      <p:cViewPr varScale="1">
        <p:scale>
          <a:sx n="116" d="100"/>
          <a:sy n="116" d="100"/>
        </p:scale>
        <p:origin x="1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081D7DF4-EE94-E44F-AB4F-20EDCA50B37D}" type="slidenum">
              <a:rPr lang="en-US" smtClean="0"/>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52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7993F-ED04-034F-97E3-AD156BE17F2D}"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D7DF4-EE94-E44F-AB4F-20EDCA50B37D}" type="slidenum">
              <a:rPr lang="en-US" smtClean="0"/>
              <a:t>‹#›</a:t>
            </a:fld>
            <a:endParaRPr lang="en-US"/>
          </a:p>
        </p:txBody>
      </p:sp>
    </p:spTree>
    <p:extLst>
      <p:ext uri="{BB962C8B-B14F-4D97-AF65-F5344CB8AC3E}">
        <p14:creationId xmlns:p14="http://schemas.microsoft.com/office/powerpoint/2010/main" val="410207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2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190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spTree>
    <p:extLst>
      <p:ext uri="{BB962C8B-B14F-4D97-AF65-F5344CB8AC3E}">
        <p14:creationId xmlns:p14="http://schemas.microsoft.com/office/powerpoint/2010/main" val="81779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51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23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22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7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spTree>
    <p:extLst>
      <p:ext uri="{BB962C8B-B14F-4D97-AF65-F5344CB8AC3E}">
        <p14:creationId xmlns:p14="http://schemas.microsoft.com/office/powerpoint/2010/main" val="321031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7993F-ED04-034F-97E3-AD156BE17F2D}"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D7DF4-EE94-E44F-AB4F-20EDCA50B37D}"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50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E7993F-ED04-034F-97E3-AD156BE17F2D}"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D7DF4-EE94-E44F-AB4F-20EDCA50B37D}" type="slidenum">
              <a:rPr lang="en-US" smtClean="0"/>
              <a:t>‹#›</a:t>
            </a:fld>
            <a:endParaRPr lang="en-US"/>
          </a:p>
        </p:txBody>
      </p:sp>
    </p:spTree>
    <p:extLst>
      <p:ext uri="{BB962C8B-B14F-4D97-AF65-F5344CB8AC3E}">
        <p14:creationId xmlns:p14="http://schemas.microsoft.com/office/powerpoint/2010/main" val="4206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E7993F-ED04-034F-97E3-AD156BE17F2D}" type="datetimeFigureOut">
              <a:rPr lang="en-US" smtClean="0"/>
              <a:t>9/12/23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D7DF4-EE94-E44F-AB4F-20EDCA50B37D}"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3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E7993F-ED04-034F-97E3-AD156BE17F2D}" type="datetimeFigureOut">
              <a:rPr lang="en-US" smtClean="0"/>
              <a:t>9/12/23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D7DF4-EE94-E44F-AB4F-20EDCA50B37D}"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77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7993F-ED04-034F-97E3-AD156BE17F2D}" type="datetimeFigureOut">
              <a:rPr lang="en-US" smtClean="0"/>
              <a:t>9/12/23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D7DF4-EE94-E44F-AB4F-20EDCA50B37D}" type="slidenum">
              <a:rPr lang="en-US" smtClean="0"/>
              <a:t>‹#›</a:t>
            </a:fld>
            <a:endParaRPr lang="en-US"/>
          </a:p>
        </p:txBody>
      </p:sp>
    </p:spTree>
    <p:extLst>
      <p:ext uri="{BB962C8B-B14F-4D97-AF65-F5344CB8AC3E}">
        <p14:creationId xmlns:p14="http://schemas.microsoft.com/office/powerpoint/2010/main" val="327566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7993F-ED04-034F-97E3-AD156BE17F2D}"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D7DF4-EE94-E44F-AB4F-20EDCA50B37D}" type="slidenum">
              <a:rPr lang="en-US" smtClean="0"/>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41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7993F-ED04-034F-97E3-AD156BE17F2D}"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D7DF4-EE94-E44F-AB4F-20EDCA50B37D}" type="slidenum">
              <a:rPr lang="en-US" smtClean="0"/>
              <a:t>‹#›</a:t>
            </a:fld>
            <a:endParaRPr lang="en-US"/>
          </a:p>
        </p:txBody>
      </p:sp>
    </p:spTree>
    <p:extLst>
      <p:ext uri="{BB962C8B-B14F-4D97-AF65-F5344CB8AC3E}">
        <p14:creationId xmlns:p14="http://schemas.microsoft.com/office/powerpoint/2010/main" val="23540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E7993F-ED04-034F-97E3-AD156BE17F2D}" type="datetimeFigureOut">
              <a:rPr lang="en-US" smtClean="0"/>
              <a:t>9/12/23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1D7DF4-EE94-E44F-AB4F-20EDCA50B37D}" type="slidenum">
              <a:rPr lang="en-US" smtClean="0"/>
              <a:t>‹#›</a:t>
            </a:fld>
            <a:endParaRPr lang="en-US"/>
          </a:p>
        </p:txBody>
      </p:sp>
    </p:spTree>
    <p:extLst>
      <p:ext uri="{BB962C8B-B14F-4D97-AF65-F5344CB8AC3E}">
        <p14:creationId xmlns:p14="http://schemas.microsoft.com/office/powerpoint/2010/main" val="81611787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D20A0-620A-0D4A-8104-4AD3DE028546}"/>
              </a:ext>
            </a:extLst>
          </p:cNvPr>
          <p:cNvSpPr txBox="1"/>
          <p:nvPr/>
        </p:nvSpPr>
        <p:spPr>
          <a:xfrm>
            <a:off x="980063" y="714737"/>
            <a:ext cx="7183868" cy="646331"/>
          </a:xfrm>
          <a:prstGeom prst="rect">
            <a:avLst/>
          </a:prstGeom>
          <a:noFill/>
        </p:spPr>
        <p:txBody>
          <a:bodyPr wrap="square" rtlCol="0">
            <a:spAutoFit/>
          </a:bodyPr>
          <a:lstStyle/>
          <a:p>
            <a:pPr algn="ctr"/>
            <a:r>
              <a:rPr lang="en-US" sz="3600" b="1" dirty="0">
                <a:ln>
                  <a:solidFill>
                    <a:schemeClr val="accent2">
                      <a:lumMod val="50000"/>
                    </a:schemeClr>
                  </a:solidFill>
                </a:ln>
                <a:solidFill>
                  <a:srgbClr val="C00000"/>
                </a:solidFill>
                <a:latin typeface="Chalkboard" panose="03050602040202020205" pitchFamily="66" charset="77"/>
              </a:rPr>
              <a:t>Early Intervention Program</a:t>
            </a:r>
          </a:p>
        </p:txBody>
      </p:sp>
      <p:cxnSp>
        <p:nvCxnSpPr>
          <p:cNvPr id="9" name="Straight Connector 8">
            <a:extLst>
              <a:ext uri="{FF2B5EF4-FFF2-40B4-BE49-F238E27FC236}">
                <a16:creationId xmlns:a16="http://schemas.microsoft.com/office/drawing/2014/main" id="{43FDA365-8783-E14E-B0D7-4EAC074E5931}"/>
              </a:ext>
            </a:extLst>
          </p:cNvPr>
          <p:cNvCxnSpPr>
            <a:cxnSpLocks/>
          </p:cNvCxnSpPr>
          <p:nvPr/>
        </p:nvCxnSpPr>
        <p:spPr>
          <a:xfrm>
            <a:off x="4571997" y="1473514"/>
            <a:ext cx="2" cy="470259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445FF1E-BFE6-FD40-8421-F97C9068F381}"/>
              </a:ext>
            </a:extLst>
          </p:cNvPr>
          <p:cNvGrpSpPr/>
          <p:nvPr/>
        </p:nvGrpSpPr>
        <p:grpSpPr>
          <a:xfrm>
            <a:off x="803351" y="1553014"/>
            <a:ext cx="3642425" cy="2362523"/>
            <a:chOff x="1065632" y="1780439"/>
            <a:chExt cx="3642425" cy="2362523"/>
          </a:xfrm>
        </p:grpSpPr>
        <p:sp>
          <p:nvSpPr>
            <p:cNvPr id="4" name="TextBox 3">
              <a:extLst>
                <a:ext uri="{FF2B5EF4-FFF2-40B4-BE49-F238E27FC236}">
                  <a16:creationId xmlns:a16="http://schemas.microsoft.com/office/drawing/2014/main" id="{F46F4DC9-B688-1F4A-91CE-1AC96C4F3EE0}"/>
                </a:ext>
              </a:extLst>
            </p:cNvPr>
            <p:cNvSpPr txBox="1"/>
            <p:nvPr/>
          </p:nvSpPr>
          <p:spPr>
            <a:xfrm>
              <a:off x="2278705" y="1780439"/>
              <a:ext cx="1100494" cy="338554"/>
            </a:xfrm>
            <a:prstGeom prst="rect">
              <a:avLst/>
            </a:prstGeom>
            <a:noFill/>
          </p:spPr>
          <p:txBody>
            <a:bodyPr wrap="none" rtlCol="0">
              <a:spAutoFit/>
            </a:bodyPr>
            <a:lstStyle/>
            <a:p>
              <a:r>
                <a:rPr lang="en-US" sz="1600" b="1" dirty="0"/>
                <a:t>What is it?</a:t>
              </a:r>
            </a:p>
          </p:txBody>
        </p:sp>
        <p:sp>
          <p:nvSpPr>
            <p:cNvPr id="15" name="TextBox 14">
              <a:extLst>
                <a:ext uri="{FF2B5EF4-FFF2-40B4-BE49-F238E27FC236}">
                  <a16:creationId xmlns:a16="http://schemas.microsoft.com/office/drawing/2014/main" id="{F0F163C4-8510-8249-A410-0F8BE7175911}"/>
                </a:ext>
              </a:extLst>
            </p:cNvPr>
            <p:cNvSpPr txBox="1"/>
            <p:nvPr/>
          </p:nvSpPr>
          <p:spPr>
            <a:xfrm>
              <a:off x="1065632" y="2142030"/>
              <a:ext cx="3642425" cy="2000932"/>
            </a:xfrm>
            <a:prstGeom prst="rect">
              <a:avLst/>
            </a:prstGeom>
            <a:noFill/>
          </p:spPr>
          <p:txBody>
            <a:bodyPr wrap="square" rtlCol="0">
              <a:spAutoFit/>
            </a:bodyPr>
            <a:lstStyle/>
            <a:p>
              <a:pPr algn="ctr">
                <a:lnSpc>
                  <a:spcPct val="150000"/>
                </a:lnSpc>
              </a:pPr>
              <a:r>
                <a:rPr lang="en-US" sz="1400" dirty="0"/>
                <a:t>The purpose of the Early Intervention Program, also known as EIP, is to provide additional instructional resources to help students who are performing below grade level, obtain the necessary academic skills to reach grade level performance in the shortest possible time.</a:t>
              </a:r>
            </a:p>
          </p:txBody>
        </p:sp>
      </p:grpSp>
      <p:grpSp>
        <p:nvGrpSpPr>
          <p:cNvPr id="19" name="Group 18">
            <a:extLst>
              <a:ext uri="{FF2B5EF4-FFF2-40B4-BE49-F238E27FC236}">
                <a16:creationId xmlns:a16="http://schemas.microsoft.com/office/drawing/2014/main" id="{21989063-5835-5A49-BCB2-86EA0E4346A5}"/>
              </a:ext>
            </a:extLst>
          </p:cNvPr>
          <p:cNvGrpSpPr/>
          <p:nvPr/>
        </p:nvGrpSpPr>
        <p:grpSpPr>
          <a:xfrm>
            <a:off x="5030489" y="4300547"/>
            <a:ext cx="3149260" cy="1652820"/>
            <a:chOff x="5285667" y="1845807"/>
            <a:chExt cx="3149260" cy="1652820"/>
          </a:xfrm>
        </p:grpSpPr>
        <p:sp>
          <p:nvSpPr>
            <p:cNvPr id="5" name="TextBox 4">
              <a:extLst>
                <a:ext uri="{FF2B5EF4-FFF2-40B4-BE49-F238E27FC236}">
                  <a16:creationId xmlns:a16="http://schemas.microsoft.com/office/drawing/2014/main" id="{148C6F8D-B150-C949-8353-93B92F42D9EE}"/>
                </a:ext>
              </a:extLst>
            </p:cNvPr>
            <p:cNvSpPr txBox="1"/>
            <p:nvPr/>
          </p:nvSpPr>
          <p:spPr>
            <a:xfrm>
              <a:off x="5696324" y="1845807"/>
              <a:ext cx="2327945" cy="338554"/>
            </a:xfrm>
            <a:prstGeom prst="rect">
              <a:avLst/>
            </a:prstGeom>
            <a:noFill/>
          </p:spPr>
          <p:txBody>
            <a:bodyPr wrap="none" rtlCol="0">
              <a:spAutoFit/>
            </a:bodyPr>
            <a:lstStyle/>
            <a:p>
              <a:pPr algn="ctr"/>
              <a:r>
                <a:rPr lang="en-US" sz="1600" b="1" dirty="0"/>
                <a:t>Benefits of the program:</a:t>
              </a:r>
            </a:p>
          </p:txBody>
        </p:sp>
        <p:sp>
          <p:nvSpPr>
            <p:cNvPr id="17" name="TextBox 16">
              <a:extLst>
                <a:ext uri="{FF2B5EF4-FFF2-40B4-BE49-F238E27FC236}">
                  <a16:creationId xmlns:a16="http://schemas.microsoft.com/office/drawing/2014/main" id="{E4545D20-90F2-E547-A9D7-69AEA0237A9F}"/>
                </a:ext>
              </a:extLst>
            </p:cNvPr>
            <p:cNvSpPr txBox="1"/>
            <p:nvPr/>
          </p:nvSpPr>
          <p:spPr>
            <a:xfrm>
              <a:off x="5285667" y="2251747"/>
              <a:ext cx="3149260" cy="1246880"/>
            </a:xfrm>
            <a:prstGeom prst="rect">
              <a:avLst/>
            </a:prstGeom>
            <a:noFill/>
          </p:spPr>
          <p:txBody>
            <a:bodyPr wrap="none" rtlCol="0">
              <a:spAutoFit/>
            </a:bodyPr>
            <a:lstStyle/>
            <a:p>
              <a:pPr marL="285750" indent="-285750">
                <a:buFont typeface="Arial" panose="020B0604020202020204" pitchFamily="34" charset="0"/>
                <a:buChar char="•"/>
              </a:pPr>
              <a:r>
                <a:rPr lang="en-US" sz="1400" dirty="0"/>
                <a:t>Personalized learning</a:t>
              </a:r>
            </a:p>
            <a:p>
              <a:pPr marL="285750" indent="-285750">
                <a:lnSpc>
                  <a:spcPct val="150000"/>
                </a:lnSpc>
                <a:buFont typeface="Arial" panose="020B0604020202020204" pitchFamily="34" charset="0"/>
                <a:buChar char="•"/>
              </a:pPr>
              <a:r>
                <a:rPr lang="en-US" sz="1400" dirty="0"/>
                <a:t>More frequent small group instruction</a:t>
              </a:r>
            </a:p>
            <a:p>
              <a:pPr marL="285750" indent="-285750">
                <a:lnSpc>
                  <a:spcPct val="150000"/>
                </a:lnSpc>
                <a:buFont typeface="Arial" panose="020B0604020202020204" pitchFamily="34" charset="0"/>
                <a:buChar char="•"/>
              </a:pPr>
              <a:r>
                <a:rPr lang="en-US" sz="1400" dirty="0"/>
                <a:t>Targeted intervention</a:t>
              </a:r>
            </a:p>
            <a:p>
              <a:pPr marL="285750" indent="-285750">
                <a:lnSpc>
                  <a:spcPct val="150000"/>
                </a:lnSpc>
                <a:buFont typeface="Arial" panose="020B0604020202020204" pitchFamily="34" charset="0"/>
                <a:buChar char="•"/>
              </a:pPr>
              <a:r>
                <a:rPr lang="en-US" sz="1400" dirty="0"/>
                <a:t>Additional instructional resources</a:t>
              </a:r>
            </a:p>
          </p:txBody>
        </p:sp>
      </p:grpSp>
      <p:grpSp>
        <p:nvGrpSpPr>
          <p:cNvPr id="20" name="Group 19">
            <a:extLst>
              <a:ext uri="{FF2B5EF4-FFF2-40B4-BE49-F238E27FC236}">
                <a16:creationId xmlns:a16="http://schemas.microsoft.com/office/drawing/2014/main" id="{ADA22EBE-77DF-5744-AC5A-910654F1B909}"/>
              </a:ext>
            </a:extLst>
          </p:cNvPr>
          <p:cNvGrpSpPr/>
          <p:nvPr/>
        </p:nvGrpSpPr>
        <p:grpSpPr>
          <a:xfrm>
            <a:off x="4869590" y="1553014"/>
            <a:ext cx="3471059" cy="2362523"/>
            <a:chOff x="1133085" y="3809957"/>
            <a:chExt cx="3471059" cy="2362523"/>
          </a:xfrm>
        </p:grpSpPr>
        <p:sp>
          <p:nvSpPr>
            <p:cNvPr id="12" name="TextBox 11">
              <a:extLst>
                <a:ext uri="{FF2B5EF4-FFF2-40B4-BE49-F238E27FC236}">
                  <a16:creationId xmlns:a16="http://schemas.microsoft.com/office/drawing/2014/main" id="{DB285A7D-E1E7-354B-A0F0-D73CAC455392}"/>
                </a:ext>
              </a:extLst>
            </p:cNvPr>
            <p:cNvSpPr txBox="1"/>
            <p:nvPr/>
          </p:nvSpPr>
          <p:spPr>
            <a:xfrm>
              <a:off x="1565213" y="3809957"/>
              <a:ext cx="2606804" cy="338554"/>
            </a:xfrm>
            <a:prstGeom prst="rect">
              <a:avLst/>
            </a:prstGeom>
            <a:noFill/>
          </p:spPr>
          <p:txBody>
            <a:bodyPr wrap="none" rtlCol="0">
              <a:spAutoFit/>
            </a:bodyPr>
            <a:lstStyle/>
            <a:p>
              <a:pPr algn="ctr"/>
              <a:r>
                <a:rPr lang="en-US" sz="1600" b="1" dirty="0"/>
                <a:t>How are students selected?</a:t>
              </a:r>
            </a:p>
          </p:txBody>
        </p:sp>
        <p:sp>
          <p:nvSpPr>
            <p:cNvPr id="14" name="TextBox 13">
              <a:extLst>
                <a:ext uri="{FF2B5EF4-FFF2-40B4-BE49-F238E27FC236}">
                  <a16:creationId xmlns:a16="http://schemas.microsoft.com/office/drawing/2014/main" id="{E0E659CE-4F76-524B-9BAC-4AF760017999}"/>
                </a:ext>
              </a:extLst>
            </p:cNvPr>
            <p:cNvSpPr txBox="1"/>
            <p:nvPr/>
          </p:nvSpPr>
          <p:spPr>
            <a:xfrm>
              <a:off x="1133085" y="4171548"/>
              <a:ext cx="3471059" cy="2000932"/>
            </a:xfrm>
            <a:prstGeom prst="rect">
              <a:avLst/>
            </a:prstGeom>
            <a:noFill/>
          </p:spPr>
          <p:txBody>
            <a:bodyPr wrap="square" rtlCol="0">
              <a:spAutoFit/>
            </a:bodyPr>
            <a:lstStyle/>
            <a:p>
              <a:pPr algn="ctr">
                <a:lnSpc>
                  <a:spcPct val="150000"/>
                </a:lnSpc>
              </a:pPr>
              <a:r>
                <a:rPr lang="en-US" sz="1400" dirty="0"/>
                <a:t>Students are placed into the EIP program based on a variety of indicators, which includes results from local and/or State assessments in English language arts/reading and mathematics, EIP Rubrics, and/or portfolios, and/or district criteria checklists.</a:t>
              </a:r>
            </a:p>
          </p:txBody>
        </p:sp>
      </p:grpSp>
      <p:grpSp>
        <p:nvGrpSpPr>
          <p:cNvPr id="7" name="Group 6">
            <a:extLst>
              <a:ext uri="{FF2B5EF4-FFF2-40B4-BE49-F238E27FC236}">
                <a16:creationId xmlns:a16="http://schemas.microsoft.com/office/drawing/2014/main" id="{754F384C-E932-1446-BE09-A04328B35E30}"/>
              </a:ext>
            </a:extLst>
          </p:cNvPr>
          <p:cNvGrpSpPr/>
          <p:nvPr/>
        </p:nvGrpSpPr>
        <p:grpSpPr>
          <a:xfrm>
            <a:off x="624455" y="4300547"/>
            <a:ext cx="3884432" cy="2016321"/>
            <a:chOff x="4571997" y="3836620"/>
            <a:chExt cx="4182031" cy="2016321"/>
          </a:xfrm>
        </p:grpSpPr>
        <p:sp>
          <p:nvSpPr>
            <p:cNvPr id="18" name="TextBox 17">
              <a:extLst>
                <a:ext uri="{FF2B5EF4-FFF2-40B4-BE49-F238E27FC236}">
                  <a16:creationId xmlns:a16="http://schemas.microsoft.com/office/drawing/2014/main" id="{E254C4EA-F35B-524B-BFD9-64DC51DDAAE6}"/>
                </a:ext>
              </a:extLst>
            </p:cNvPr>
            <p:cNvSpPr txBox="1"/>
            <p:nvPr/>
          </p:nvSpPr>
          <p:spPr>
            <a:xfrm>
              <a:off x="5420472" y="3836620"/>
              <a:ext cx="2609735" cy="338554"/>
            </a:xfrm>
            <a:prstGeom prst="rect">
              <a:avLst/>
            </a:prstGeom>
            <a:noFill/>
          </p:spPr>
          <p:txBody>
            <a:bodyPr wrap="square" rtlCol="0">
              <a:spAutoFit/>
            </a:bodyPr>
            <a:lstStyle/>
            <a:p>
              <a:pPr algn="ctr"/>
              <a:r>
                <a:rPr lang="en-US" sz="1600" b="1" dirty="0"/>
                <a:t>Two EIP models</a:t>
              </a:r>
            </a:p>
          </p:txBody>
        </p:sp>
        <p:sp>
          <p:nvSpPr>
            <p:cNvPr id="22" name="TextBox 21">
              <a:extLst>
                <a:ext uri="{FF2B5EF4-FFF2-40B4-BE49-F238E27FC236}">
                  <a16:creationId xmlns:a16="http://schemas.microsoft.com/office/drawing/2014/main" id="{30643452-2289-8E43-ABA7-FCBEAD2D31BC}"/>
                </a:ext>
              </a:extLst>
            </p:cNvPr>
            <p:cNvSpPr txBox="1"/>
            <p:nvPr/>
          </p:nvSpPr>
          <p:spPr>
            <a:xfrm>
              <a:off x="4571997" y="4175174"/>
              <a:ext cx="4182031" cy="1677767"/>
            </a:xfrm>
            <a:prstGeom prst="rect">
              <a:avLst/>
            </a:prstGeom>
            <a:noFill/>
          </p:spPr>
          <p:txBody>
            <a:bodyPr wrap="square" rtlCol="0">
              <a:spAutoFit/>
            </a:bodyPr>
            <a:lstStyle/>
            <a:p>
              <a:pPr algn="ctr">
                <a:lnSpc>
                  <a:spcPct val="150000"/>
                </a:lnSpc>
              </a:pPr>
              <a:r>
                <a:rPr lang="en-US" sz="1400" dirty="0"/>
                <a:t>Copeland is using two different early intervention models; the innovative model and the augmented model. Parents will receive a letter informing them that their child is eligible for EIP services. Please sign the letter and return it to the school.</a:t>
              </a:r>
            </a:p>
          </p:txBody>
        </p:sp>
      </p:grpSp>
    </p:spTree>
    <p:extLst>
      <p:ext uri="{BB962C8B-B14F-4D97-AF65-F5344CB8AC3E}">
        <p14:creationId xmlns:p14="http://schemas.microsoft.com/office/powerpoint/2010/main" val="53937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D20A0-620A-0D4A-8104-4AD3DE028546}"/>
              </a:ext>
            </a:extLst>
          </p:cNvPr>
          <p:cNvSpPr txBox="1"/>
          <p:nvPr/>
        </p:nvSpPr>
        <p:spPr>
          <a:xfrm>
            <a:off x="1418234" y="720194"/>
            <a:ext cx="6307523" cy="369332"/>
          </a:xfrm>
          <a:prstGeom prst="rect">
            <a:avLst/>
          </a:prstGeom>
          <a:noFill/>
        </p:spPr>
        <p:txBody>
          <a:bodyPr wrap="square" rtlCol="0">
            <a:spAutoFit/>
          </a:bodyPr>
          <a:lstStyle/>
          <a:p>
            <a:pPr algn="ctr"/>
            <a:r>
              <a:rPr lang="en-US" b="1" dirty="0">
                <a:ln>
                  <a:solidFill>
                    <a:schemeClr val="accent2">
                      <a:lumMod val="50000"/>
                    </a:schemeClr>
                  </a:solidFill>
                </a:ln>
                <a:solidFill>
                  <a:srgbClr val="C00000"/>
                </a:solidFill>
                <a:latin typeface="Chalkboard" panose="03050602040202020205" pitchFamily="66" charset="77"/>
              </a:rPr>
              <a:t>EIP Innovative Model</a:t>
            </a:r>
          </a:p>
        </p:txBody>
      </p:sp>
      <p:sp>
        <p:nvSpPr>
          <p:cNvPr id="15" name="TextBox 14">
            <a:extLst>
              <a:ext uri="{FF2B5EF4-FFF2-40B4-BE49-F238E27FC236}">
                <a16:creationId xmlns:a16="http://schemas.microsoft.com/office/drawing/2014/main" id="{F0F163C4-8510-8249-A410-0F8BE7175911}"/>
              </a:ext>
            </a:extLst>
          </p:cNvPr>
          <p:cNvSpPr txBox="1"/>
          <p:nvPr/>
        </p:nvSpPr>
        <p:spPr>
          <a:xfrm>
            <a:off x="647350" y="1131896"/>
            <a:ext cx="7833888" cy="1174296"/>
          </a:xfrm>
          <a:prstGeom prst="rect">
            <a:avLst/>
          </a:prstGeom>
          <a:noFill/>
        </p:spPr>
        <p:txBody>
          <a:bodyPr wrap="square" rtlCol="0">
            <a:spAutoFit/>
          </a:bodyPr>
          <a:lstStyle/>
          <a:p>
            <a:pPr algn="ctr">
              <a:lnSpc>
                <a:spcPct val="150000"/>
              </a:lnSpc>
            </a:pPr>
            <a:r>
              <a:rPr lang="en-US" sz="1200" dirty="0"/>
              <a:t>The Innovative Model ensures that all EIP students receive services that are appropriate and effective for accelerating learning. </a:t>
            </a:r>
            <a:r>
              <a:rPr lang="en-US" sz="1200" dirty="0">
                <a:solidFill>
                  <a:srgbClr val="000000"/>
                </a:solidFill>
              </a:rPr>
              <a:t>The Reading EIP teacher will use 95% Group Inc. to pinpoint deficit skills and determine where to start instruction. </a:t>
            </a:r>
            <a:r>
              <a:rPr lang="en-US" sz="1200" dirty="0"/>
              <a:t>For mathematics, EIP teachers will utilize the Moving with Math Connections curriculum for grade K-2 and the Moving with Math Extensions curriculum for grades 3-5. The following classrooms will use the EIP Innovative Model.  </a:t>
            </a:r>
          </a:p>
        </p:txBody>
      </p:sp>
      <p:sp>
        <p:nvSpPr>
          <p:cNvPr id="27" name="TextBox 26">
            <a:extLst>
              <a:ext uri="{FF2B5EF4-FFF2-40B4-BE49-F238E27FC236}">
                <a16:creationId xmlns:a16="http://schemas.microsoft.com/office/drawing/2014/main" id="{9486F950-8E3C-B249-BADE-D918BD5D04B7}"/>
              </a:ext>
            </a:extLst>
          </p:cNvPr>
          <p:cNvSpPr txBox="1"/>
          <p:nvPr/>
        </p:nvSpPr>
        <p:spPr>
          <a:xfrm>
            <a:off x="655051" y="4015722"/>
            <a:ext cx="7833888" cy="1354602"/>
          </a:xfrm>
          <a:prstGeom prst="rect">
            <a:avLst/>
          </a:prstGeom>
          <a:noFill/>
        </p:spPr>
        <p:txBody>
          <a:bodyPr wrap="square" rtlCol="0">
            <a:spAutoFit/>
          </a:bodyPr>
          <a:lstStyle/>
          <a:p>
            <a:pPr algn="ctr">
              <a:lnSpc>
                <a:spcPct val="150000"/>
              </a:lnSpc>
            </a:pPr>
            <a:r>
              <a:rPr lang="en-US" sz="1400" dirty="0"/>
              <a:t>The augmented model incorporates EIP services into the regular group class size by providing an additional  certified teacher to reduce the teacher/pupil ratio while providing EIP services. Through this model, students receive more frequent small group instruction that is tailored to their individual needs. The following Learning Interventionists will use the EIP Augmented Model. </a:t>
            </a:r>
          </a:p>
        </p:txBody>
      </p:sp>
      <p:sp>
        <p:nvSpPr>
          <p:cNvPr id="12" name="TextBox 11">
            <a:extLst>
              <a:ext uri="{FF2B5EF4-FFF2-40B4-BE49-F238E27FC236}">
                <a16:creationId xmlns:a16="http://schemas.microsoft.com/office/drawing/2014/main" id="{E3ED564D-88C4-AF48-AC79-AE497A6F6628}"/>
              </a:ext>
            </a:extLst>
          </p:cNvPr>
          <p:cNvSpPr txBox="1"/>
          <p:nvPr/>
        </p:nvSpPr>
        <p:spPr>
          <a:xfrm>
            <a:off x="1418232" y="3678266"/>
            <a:ext cx="6307523" cy="369332"/>
          </a:xfrm>
          <a:prstGeom prst="rect">
            <a:avLst/>
          </a:prstGeom>
          <a:noFill/>
        </p:spPr>
        <p:txBody>
          <a:bodyPr wrap="square" rtlCol="0">
            <a:spAutoFit/>
          </a:bodyPr>
          <a:lstStyle/>
          <a:p>
            <a:pPr algn="ctr"/>
            <a:r>
              <a:rPr lang="en-US" b="1" dirty="0">
                <a:ln>
                  <a:solidFill>
                    <a:schemeClr val="accent2">
                      <a:lumMod val="50000"/>
                    </a:schemeClr>
                  </a:solidFill>
                </a:ln>
                <a:solidFill>
                  <a:srgbClr val="C00000"/>
                </a:solidFill>
                <a:latin typeface="Chalkboard" panose="03050602040202020205" pitchFamily="66" charset="77"/>
              </a:rPr>
              <a:t>EIP Augmented Model</a:t>
            </a:r>
          </a:p>
        </p:txBody>
      </p:sp>
      <p:grpSp>
        <p:nvGrpSpPr>
          <p:cNvPr id="4" name="Group 3">
            <a:extLst>
              <a:ext uri="{FF2B5EF4-FFF2-40B4-BE49-F238E27FC236}">
                <a16:creationId xmlns:a16="http://schemas.microsoft.com/office/drawing/2014/main" id="{6B13D3D9-A5C4-80D7-9925-1A756AC6E396}"/>
              </a:ext>
            </a:extLst>
          </p:cNvPr>
          <p:cNvGrpSpPr/>
          <p:nvPr/>
        </p:nvGrpSpPr>
        <p:grpSpPr>
          <a:xfrm>
            <a:off x="704644" y="2416783"/>
            <a:ext cx="7734697" cy="1031435"/>
            <a:chOff x="704644" y="2314929"/>
            <a:chExt cx="7734697" cy="1031435"/>
          </a:xfrm>
        </p:grpSpPr>
        <p:sp>
          <p:nvSpPr>
            <p:cNvPr id="11" name="Rounded Rectangle 10">
              <a:extLst>
                <a:ext uri="{FF2B5EF4-FFF2-40B4-BE49-F238E27FC236}">
                  <a16:creationId xmlns:a16="http://schemas.microsoft.com/office/drawing/2014/main" id="{5F128036-B1CF-3D41-AF70-7923ED2678CC}"/>
                </a:ext>
              </a:extLst>
            </p:cNvPr>
            <p:cNvSpPr/>
            <p:nvPr/>
          </p:nvSpPr>
          <p:spPr>
            <a:xfrm rot="16200000">
              <a:off x="4056275" y="-1036702"/>
              <a:ext cx="1031435" cy="7734697"/>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C28BB6-5F65-3D44-9521-CA55EAD561BD}"/>
                </a:ext>
              </a:extLst>
            </p:cNvPr>
            <p:cNvSpPr txBox="1"/>
            <p:nvPr/>
          </p:nvSpPr>
          <p:spPr>
            <a:xfrm>
              <a:off x="746357" y="2478102"/>
              <a:ext cx="1197314" cy="677108"/>
            </a:xfrm>
            <a:prstGeom prst="rect">
              <a:avLst/>
            </a:prstGeom>
            <a:noFill/>
          </p:spPr>
          <p:txBody>
            <a:bodyPr wrap="none" rtlCol="0">
              <a:spAutoFit/>
            </a:bodyPr>
            <a:lstStyle/>
            <a:p>
              <a:pPr algn="ctr"/>
              <a:r>
                <a:rPr lang="en-US" sz="1400" b="1" dirty="0"/>
                <a:t>Kindergarten</a:t>
              </a:r>
            </a:p>
            <a:p>
              <a:pPr algn="ctr"/>
              <a:r>
                <a:rPr lang="en-US" sz="1200" dirty="0"/>
                <a:t>Daina Bussey</a:t>
              </a:r>
            </a:p>
            <a:p>
              <a:pPr algn="ctr"/>
              <a:r>
                <a:rPr lang="en-US" sz="1200" dirty="0"/>
                <a:t>Angela Spikes</a:t>
              </a:r>
            </a:p>
          </p:txBody>
        </p:sp>
        <p:sp>
          <p:nvSpPr>
            <p:cNvPr id="14" name="TextBox 13">
              <a:extLst>
                <a:ext uri="{FF2B5EF4-FFF2-40B4-BE49-F238E27FC236}">
                  <a16:creationId xmlns:a16="http://schemas.microsoft.com/office/drawing/2014/main" id="{0FD62709-1378-294F-96A2-F7D97BEB84C3}"/>
                </a:ext>
              </a:extLst>
            </p:cNvPr>
            <p:cNvSpPr txBox="1"/>
            <p:nvPr/>
          </p:nvSpPr>
          <p:spPr>
            <a:xfrm>
              <a:off x="2092608" y="2497248"/>
              <a:ext cx="1314784" cy="677108"/>
            </a:xfrm>
            <a:prstGeom prst="rect">
              <a:avLst/>
            </a:prstGeom>
            <a:noFill/>
          </p:spPr>
          <p:txBody>
            <a:bodyPr wrap="none" rtlCol="0">
              <a:spAutoFit/>
            </a:bodyPr>
            <a:lstStyle/>
            <a:p>
              <a:pPr algn="ctr"/>
              <a:r>
                <a:rPr lang="en-US" sz="1400" b="1" dirty="0"/>
                <a:t>1</a:t>
              </a:r>
              <a:r>
                <a:rPr lang="en-US" sz="1400" b="1" baseline="30000" dirty="0"/>
                <a:t>st</a:t>
              </a:r>
              <a:r>
                <a:rPr lang="en-US" sz="1400" b="1" dirty="0"/>
                <a:t> Grade</a:t>
              </a:r>
            </a:p>
            <a:p>
              <a:pPr algn="ctr"/>
              <a:r>
                <a:rPr lang="en-US" sz="1200" dirty="0"/>
                <a:t>Paula Long</a:t>
              </a:r>
            </a:p>
            <a:p>
              <a:pPr algn="ctr"/>
              <a:r>
                <a:rPr lang="en-US" sz="1200" dirty="0"/>
                <a:t>Lashandra Denson</a:t>
              </a:r>
            </a:p>
          </p:txBody>
        </p:sp>
        <p:sp>
          <p:nvSpPr>
            <p:cNvPr id="16" name="TextBox 15">
              <a:extLst>
                <a:ext uri="{FF2B5EF4-FFF2-40B4-BE49-F238E27FC236}">
                  <a16:creationId xmlns:a16="http://schemas.microsoft.com/office/drawing/2014/main" id="{140D8913-DFAF-E241-ABE5-7B27DFBB65D2}"/>
                </a:ext>
              </a:extLst>
            </p:cNvPr>
            <p:cNvSpPr txBox="1"/>
            <p:nvPr/>
          </p:nvSpPr>
          <p:spPr>
            <a:xfrm>
              <a:off x="3488201" y="2525942"/>
              <a:ext cx="1047083" cy="677108"/>
            </a:xfrm>
            <a:prstGeom prst="rect">
              <a:avLst/>
            </a:prstGeom>
            <a:noFill/>
          </p:spPr>
          <p:txBody>
            <a:bodyPr wrap="none" rtlCol="0">
              <a:spAutoFit/>
            </a:bodyPr>
            <a:lstStyle/>
            <a:p>
              <a:pPr algn="ctr"/>
              <a:r>
                <a:rPr lang="en-US" sz="1400" b="1" dirty="0"/>
                <a:t>2</a:t>
              </a:r>
              <a:r>
                <a:rPr lang="en-US" sz="1400" b="1" baseline="30000" dirty="0"/>
                <a:t>nd</a:t>
              </a:r>
              <a:r>
                <a:rPr lang="en-US" sz="1400" b="1" dirty="0"/>
                <a:t> Grade</a:t>
              </a:r>
            </a:p>
            <a:p>
              <a:pPr algn="ctr"/>
              <a:r>
                <a:rPr lang="en-US" sz="1200" dirty="0"/>
                <a:t>Shayla Brown</a:t>
              </a:r>
            </a:p>
            <a:p>
              <a:pPr algn="ctr"/>
              <a:r>
                <a:rPr lang="en-US" sz="1200" dirty="0"/>
                <a:t>Molly Beeman</a:t>
              </a:r>
            </a:p>
          </p:txBody>
        </p:sp>
        <p:sp>
          <p:nvSpPr>
            <p:cNvPr id="17" name="TextBox 16">
              <a:extLst>
                <a:ext uri="{FF2B5EF4-FFF2-40B4-BE49-F238E27FC236}">
                  <a16:creationId xmlns:a16="http://schemas.microsoft.com/office/drawing/2014/main" id="{11F299AB-AE05-AF45-B510-EF5551C933B6}"/>
                </a:ext>
              </a:extLst>
            </p:cNvPr>
            <p:cNvSpPr txBox="1"/>
            <p:nvPr/>
          </p:nvSpPr>
          <p:spPr>
            <a:xfrm>
              <a:off x="4616093" y="2497248"/>
              <a:ext cx="1213345" cy="492443"/>
            </a:xfrm>
            <a:prstGeom prst="rect">
              <a:avLst/>
            </a:prstGeom>
            <a:noFill/>
          </p:spPr>
          <p:txBody>
            <a:bodyPr wrap="none" rtlCol="0">
              <a:spAutoFit/>
            </a:bodyPr>
            <a:lstStyle/>
            <a:p>
              <a:pPr algn="ctr"/>
              <a:r>
                <a:rPr lang="en-US" sz="1400" b="1" dirty="0"/>
                <a:t>3</a:t>
              </a:r>
              <a:r>
                <a:rPr lang="en-US" sz="1400" b="1" baseline="30000" dirty="0"/>
                <a:t>rd</a:t>
              </a:r>
              <a:r>
                <a:rPr lang="en-US" sz="1400" b="1" dirty="0"/>
                <a:t> Grade</a:t>
              </a:r>
              <a:endParaRPr lang="en-US" sz="1200" dirty="0"/>
            </a:p>
            <a:p>
              <a:pPr algn="ctr"/>
              <a:r>
                <a:rPr lang="en-US" sz="1200" dirty="0"/>
                <a:t>Lindsay Connally</a:t>
              </a:r>
            </a:p>
          </p:txBody>
        </p:sp>
        <p:sp>
          <p:nvSpPr>
            <p:cNvPr id="19" name="TextBox 18">
              <a:extLst>
                <a:ext uri="{FF2B5EF4-FFF2-40B4-BE49-F238E27FC236}">
                  <a16:creationId xmlns:a16="http://schemas.microsoft.com/office/drawing/2014/main" id="{2002E0E6-00C9-7A4C-8364-31CA1C710A1D}"/>
                </a:ext>
              </a:extLst>
            </p:cNvPr>
            <p:cNvSpPr txBox="1"/>
            <p:nvPr/>
          </p:nvSpPr>
          <p:spPr>
            <a:xfrm>
              <a:off x="5978375" y="2525942"/>
              <a:ext cx="1229567" cy="492443"/>
            </a:xfrm>
            <a:prstGeom prst="rect">
              <a:avLst/>
            </a:prstGeom>
            <a:noFill/>
          </p:spPr>
          <p:txBody>
            <a:bodyPr wrap="none" rtlCol="0">
              <a:spAutoFit/>
            </a:bodyPr>
            <a:lstStyle/>
            <a:p>
              <a:pPr algn="ctr"/>
              <a:r>
                <a:rPr lang="en-US" sz="1400" b="1" dirty="0"/>
                <a:t>4</a:t>
              </a:r>
              <a:r>
                <a:rPr lang="en-US" sz="1400" b="1" baseline="30000" dirty="0"/>
                <a:t>th</a:t>
              </a:r>
              <a:r>
                <a:rPr lang="en-US" sz="1400" b="1" dirty="0"/>
                <a:t> Grade</a:t>
              </a:r>
            </a:p>
            <a:p>
              <a:pPr algn="ctr"/>
              <a:r>
                <a:rPr lang="en-US" sz="1200" dirty="0"/>
                <a:t>Tamberly Peebles</a:t>
              </a:r>
            </a:p>
          </p:txBody>
        </p:sp>
        <p:sp>
          <p:nvSpPr>
            <p:cNvPr id="20" name="TextBox 19">
              <a:extLst>
                <a:ext uri="{FF2B5EF4-FFF2-40B4-BE49-F238E27FC236}">
                  <a16:creationId xmlns:a16="http://schemas.microsoft.com/office/drawing/2014/main" id="{5D769CD1-B357-234C-BFBA-55D127190BEB}"/>
                </a:ext>
              </a:extLst>
            </p:cNvPr>
            <p:cNvSpPr txBox="1"/>
            <p:nvPr/>
          </p:nvSpPr>
          <p:spPr>
            <a:xfrm>
              <a:off x="7356877" y="2522020"/>
              <a:ext cx="926856" cy="492443"/>
            </a:xfrm>
            <a:prstGeom prst="rect">
              <a:avLst/>
            </a:prstGeom>
            <a:noFill/>
          </p:spPr>
          <p:txBody>
            <a:bodyPr wrap="none" rtlCol="0">
              <a:spAutoFit/>
            </a:bodyPr>
            <a:lstStyle/>
            <a:p>
              <a:pPr algn="ctr"/>
              <a:r>
                <a:rPr lang="en-US" sz="1400" b="1" dirty="0"/>
                <a:t>5</a:t>
              </a:r>
              <a:r>
                <a:rPr lang="en-US" sz="1400" b="1" baseline="30000" dirty="0"/>
                <a:t>th</a:t>
              </a:r>
              <a:r>
                <a:rPr lang="en-US" sz="1400" b="1" dirty="0"/>
                <a:t>  Grade</a:t>
              </a:r>
            </a:p>
            <a:p>
              <a:pPr algn="ctr"/>
              <a:r>
                <a:rPr lang="en-US" sz="1200" dirty="0"/>
                <a:t>Taren David</a:t>
              </a:r>
            </a:p>
          </p:txBody>
        </p:sp>
      </p:grpSp>
      <p:sp>
        <p:nvSpPr>
          <p:cNvPr id="21" name="Rounded Rectangle 20">
            <a:extLst>
              <a:ext uri="{FF2B5EF4-FFF2-40B4-BE49-F238E27FC236}">
                <a16:creationId xmlns:a16="http://schemas.microsoft.com/office/drawing/2014/main" id="{25E5D756-4CF4-E747-AAB6-418B3A37B2FA}"/>
              </a:ext>
            </a:extLst>
          </p:cNvPr>
          <p:cNvSpPr/>
          <p:nvPr/>
        </p:nvSpPr>
        <p:spPr>
          <a:xfrm rot="16200000">
            <a:off x="4212004" y="2235893"/>
            <a:ext cx="719978" cy="7083847"/>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4F22BDE-5AF4-F748-93E8-4F20DF7AF866}"/>
              </a:ext>
            </a:extLst>
          </p:cNvPr>
          <p:cNvSpPr txBox="1"/>
          <p:nvPr/>
        </p:nvSpPr>
        <p:spPr>
          <a:xfrm>
            <a:off x="1438213" y="5532343"/>
            <a:ext cx="1197059" cy="492443"/>
          </a:xfrm>
          <a:prstGeom prst="rect">
            <a:avLst/>
          </a:prstGeom>
          <a:noFill/>
        </p:spPr>
        <p:txBody>
          <a:bodyPr wrap="none" rtlCol="0">
            <a:spAutoFit/>
          </a:bodyPr>
          <a:lstStyle/>
          <a:p>
            <a:pPr algn="ctr"/>
            <a:r>
              <a:rPr lang="en-US" sz="1400" b="1" dirty="0"/>
              <a:t>K &amp; 1</a:t>
            </a:r>
            <a:r>
              <a:rPr lang="en-US" sz="1400" b="1" baseline="30000" dirty="0"/>
              <a:t>st</a:t>
            </a:r>
            <a:endParaRPr lang="en-US" sz="1400" b="1" dirty="0"/>
          </a:p>
          <a:p>
            <a:pPr algn="ctr"/>
            <a:r>
              <a:rPr lang="en-US" sz="1200" dirty="0"/>
              <a:t>Tameka Huggins</a:t>
            </a:r>
          </a:p>
        </p:txBody>
      </p:sp>
      <p:sp>
        <p:nvSpPr>
          <p:cNvPr id="24" name="TextBox 23">
            <a:extLst>
              <a:ext uri="{FF2B5EF4-FFF2-40B4-BE49-F238E27FC236}">
                <a16:creationId xmlns:a16="http://schemas.microsoft.com/office/drawing/2014/main" id="{2A454778-4216-F74F-8139-8C398B7D28E6}"/>
              </a:ext>
            </a:extLst>
          </p:cNvPr>
          <p:cNvSpPr txBox="1"/>
          <p:nvPr/>
        </p:nvSpPr>
        <p:spPr>
          <a:xfrm>
            <a:off x="3294292" y="5531593"/>
            <a:ext cx="960520" cy="492443"/>
          </a:xfrm>
          <a:prstGeom prst="rect">
            <a:avLst/>
          </a:prstGeom>
          <a:noFill/>
        </p:spPr>
        <p:txBody>
          <a:bodyPr wrap="none" rtlCol="0">
            <a:spAutoFit/>
          </a:bodyPr>
          <a:lstStyle/>
          <a:p>
            <a:pPr algn="ctr"/>
            <a:r>
              <a:rPr lang="en-US" sz="1400" b="1" dirty="0"/>
              <a:t>2</a:t>
            </a:r>
            <a:r>
              <a:rPr lang="en-US" sz="1400" b="1" baseline="30000" dirty="0"/>
              <a:t>nd</a:t>
            </a:r>
            <a:r>
              <a:rPr lang="en-US" sz="1400" b="1" dirty="0"/>
              <a:t> &amp; 3</a:t>
            </a:r>
            <a:r>
              <a:rPr lang="en-US" sz="1400" b="1" baseline="30000" dirty="0"/>
              <a:t>rd</a:t>
            </a:r>
            <a:endParaRPr lang="en-US" sz="1400" b="1" dirty="0"/>
          </a:p>
          <a:p>
            <a:pPr algn="ctr"/>
            <a:r>
              <a:rPr lang="en-US" sz="1200" dirty="0"/>
              <a:t>Carlina Long</a:t>
            </a:r>
          </a:p>
        </p:txBody>
      </p:sp>
      <p:sp>
        <p:nvSpPr>
          <p:cNvPr id="25" name="TextBox 24">
            <a:extLst>
              <a:ext uri="{FF2B5EF4-FFF2-40B4-BE49-F238E27FC236}">
                <a16:creationId xmlns:a16="http://schemas.microsoft.com/office/drawing/2014/main" id="{F14713DD-A16C-9544-BC71-108BA4573F49}"/>
              </a:ext>
            </a:extLst>
          </p:cNvPr>
          <p:cNvSpPr txBox="1"/>
          <p:nvPr/>
        </p:nvSpPr>
        <p:spPr>
          <a:xfrm>
            <a:off x="6608456" y="5532719"/>
            <a:ext cx="1250279" cy="492443"/>
          </a:xfrm>
          <a:prstGeom prst="rect">
            <a:avLst/>
          </a:prstGeom>
          <a:noFill/>
        </p:spPr>
        <p:txBody>
          <a:bodyPr wrap="none" rtlCol="0">
            <a:spAutoFit/>
          </a:bodyPr>
          <a:lstStyle/>
          <a:p>
            <a:pPr algn="ctr"/>
            <a:r>
              <a:rPr lang="en-US" sz="1400" b="1" dirty="0"/>
              <a:t>5</a:t>
            </a:r>
            <a:r>
              <a:rPr lang="en-US" sz="1400" b="1" baseline="30000" dirty="0"/>
              <a:t>th</a:t>
            </a:r>
            <a:endParaRPr lang="en-US" sz="1400" b="1" dirty="0"/>
          </a:p>
          <a:p>
            <a:pPr algn="ctr"/>
            <a:r>
              <a:rPr lang="en-US" sz="1200" dirty="0"/>
              <a:t>Vanessa Ferguson</a:t>
            </a:r>
          </a:p>
        </p:txBody>
      </p:sp>
      <p:sp>
        <p:nvSpPr>
          <p:cNvPr id="2" name="TextBox 1">
            <a:extLst>
              <a:ext uri="{FF2B5EF4-FFF2-40B4-BE49-F238E27FC236}">
                <a16:creationId xmlns:a16="http://schemas.microsoft.com/office/drawing/2014/main" id="{F5D432E6-6CBB-A5DD-C65A-CE466C1B44CC}"/>
              </a:ext>
            </a:extLst>
          </p:cNvPr>
          <p:cNvSpPr txBox="1"/>
          <p:nvPr/>
        </p:nvSpPr>
        <p:spPr>
          <a:xfrm>
            <a:off x="4913832" y="5531968"/>
            <a:ext cx="1035605" cy="492443"/>
          </a:xfrm>
          <a:prstGeom prst="rect">
            <a:avLst/>
          </a:prstGeom>
          <a:noFill/>
        </p:spPr>
        <p:txBody>
          <a:bodyPr wrap="none" rtlCol="0">
            <a:spAutoFit/>
          </a:bodyPr>
          <a:lstStyle/>
          <a:p>
            <a:pPr algn="ctr"/>
            <a:r>
              <a:rPr lang="en-US" sz="1400" b="1" dirty="0"/>
              <a:t>4</a:t>
            </a:r>
            <a:r>
              <a:rPr lang="en-US" sz="1400" b="1" baseline="30000" dirty="0"/>
              <a:t>th</a:t>
            </a:r>
            <a:endParaRPr lang="en-US" sz="1400" b="1" dirty="0"/>
          </a:p>
          <a:p>
            <a:pPr algn="ctr"/>
            <a:r>
              <a:rPr lang="en-US" sz="1200" dirty="0"/>
              <a:t>Errol Thomas</a:t>
            </a:r>
          </a:p>
        </p:txBody>
      </p:sp>
    </p:spTree>
    <p:extLst>
      <p:ext uri="{BB962C8B-B14F-4D97-AF65-F5344CB8AC3E}">
        <p14:creationId xmlns:p14="http://schemas.microsoft.com/office/powerpoint/2010/main" val="3018573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541</TotalTime>
  <Words>358</Words>
  <Application>Microsoft Macintosh PowerPoint</Application>
  <PresentationFormat>Letter Paper (8.5x11 in)</PresentationFormat>
  <Paragraphs>39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Chalkboard</vt:lpstr>
      <vt:lpstr>Garamond</vt:lpstr>
      <vt:lpstr>Organic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Carlina</dc:creator>
  <cp:lastModifiedBy>Long, Carlina</cp:lastModifiedBy>
  <cp:revision>14</cp:revision>
  <dcterms:created xsi:type="dcterms:W3CDTF">2021-09-15T15:25:39Z</dcterms:created>
  <dcterms:modified xsi:type="dcterms:W3CDTF">2023-09-12T11:53:15Z</dcterms:modified>
</cp:coreProperties>
</file>